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6" name="Shape 3076"/>
        <p:cNvGrpSpPr/>
        <p:nvPr/>
      </p:nvGrpSpPr>
      <p:grpSpPr>
        <a:xfrm>
          <a:off x="0" y="0"/>
          <a:ext cx="0" cy="0"/>
          <a:chOff x="0" y="0"/>
          <a:chExt cx="0" cy="0"/>
        </a:xfrm>
      </p:grpSpPr>
      <p:sp>
        <p:nvSpPr>
          <p:cNvPr id="3077" name="Google Shape;3077;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8" name="Google Shape;3078;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6" name="Shape 3126"/>
        <p:cNvGrpSpPr/>
        <p:nvPr/>
      </p:nvGrpSpPr>
      <p:grpSpPr>
        <a:xfrm>
          <a:off x="0" y="0"/>
          <a:ext cx="0" cy="0"/>
          <a:chOff x="0" y="0"/>
          <a:chExt cx="0" cy="0"/>
        </a:xfrm>
      </p:grpSpPr>
      <p:sp>
        <p:nvSpPr>
          <p:cNvPr id="3127" name="Google Shape;3127;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8" name="Google Shape;312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3129" name="Google Shape;3129;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1" name="Google Shape;3231;p12: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32" name="Google Shape;3232;p1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0" name="Google Shape;3240;p13: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3241" name="Google Shape;3241;p1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8" name="Shape 3148"/>
        <p:cNvGrpSpPr/>
        <p:nvPr/>
      </p:nvGrpSpPr>
      <p:grpSpPr>
        <a:xfrm>
          <a:off x="0" y="0"/>
          <a:ext cx="0" cy="0"/>
          <a:chOff x="0" y="0"/>
          <a:chExt cx="0" cy="0"/>
        </a:xfrm>
      </p:grpSpPr>
      <p:sp>
        <p:nvSpPr>
          <p:cNvPr id="3149" name="Google Shape;31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0" name="Google Shape;315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3156" name="Google Shape;315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2" name="Shape 3162"/>
        <p:cNvGrpSpPr/>
        <p:nvPr/>
      </p:nvGrpSpPr>
      <p:grpSpPr>
        <a:xfrm>
          <a:off x="0" y="0"/>
          <a:ext cx="0" cy="0"/>
          <a:chOff x="0" y="0"/>
          <a:chExt cx="0" cy="0"/>
        </a:xfrm>
      </p:grpSpPr>
      <p:sp>
        <p:nvSpPr>
          <p:cNvPr id="3163" name="Google Shape;31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64" name="Google Shape;316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75" name="Google Shape;31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86" name="Google Shape;318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4" name="Shape 3194"/>
        <p:cNvGrpSpPr/>
        <p:nvPr/>
      </p:nvGrpSpPr>
      <p:grpSpPr>
        <a:xfrm>
          <a:off x="0" y="0"/>
          <a:ext cx="0" cy="0"/>
          <a:chOff x="0" y="0"/>
          <a:chExt cx="0" cy="0"/>
        </a:xfrm>
      </p:grpSpPr>
      <p:sp>
        <p:nvSpPr>
          <p:cNvPr id="3195" name="Google Shape;31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96" name="Google Shape;319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0" name="Google Shape;3210;p9: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11" name="Google Shape;3211;p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85" name="Shape 3085"/>
        <p:cNvGrpSpPr/>
        <p:nvPr/>
      </p:nvGrpSpPr>
      <p:grpSpPr>
        <a:xfrm>
          <a:off x="0" y="0"/>
          <a:ext cx="0" cy="0"/>
          <a:chOff x="0" y="0"/>
          <a:chExt cx="0" cy="0"/>
        </a:xfrm>
      </p:grpSpPr>
      <p:sp>
        <p:nvSpPr>
          <p:cNvPr id="3086" name="Google Shape;3086;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87" name="Google Shape;3087;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3088" name="Google Shape;3088;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89" name="Google Shape;3089;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90" name="Google Shape;3090;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1" name="Shape 3121"/>
        <p:cNvGrpSpPr/>
        <p:nvPr/>
      </p:nvGrpSpPr>
      <p:grpSpPr>
        <a:xfrm>
          <a:off x="0" y="0"/>
          <a:ext cx="0" cy="0"/>
          <a:chOff x="0" y="0"/>
          <a:chExt cx="0" cy="0"/>
        </a:xfrm>
      </p:grpSpPr>
      <p:sp>
        <p:nvSpPr>
          <p:cNvPr id="3122" name="Google Shape;312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123" name="Shape 3123"/>
        <p:cNvGrpSpPr/>
        <p:nvPr/>
      </p:nvGrpSpPr>
      <p:grpSpPr>
        <a:xfrm>
          <a:off x="0" y="0"/>
          <a:ext cx="0" cy="0"/>
          <a:chOff x="0" y="0"/>
          <a:chExt cx="0" cy="0"/>
        </a:xfrm>
      </p:grpSpPr>
      <p:sp>
        <p:nvSpPr>
          <p:cNvPr id="3124" name="Google Shape;3124;p12"/>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25" name="Google Shape;3125;p12"/>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91" name="Shape 3091"/>
        <p:cNvGrpSpPr/>
        <p:nvPr/>
      </p:nvGrpSpPr>
      <p:grpSpPr>
        <a:xfrm>
          <a:off x="0" y="0"/>
          <a:ext cx="0" cy="0"/>
          <a:chOff x="0" y="0"/>
          <a:chExt cx="0" cy="0"/>
        </a:xfrm>
      </p:grpSpPr>
      <p:sp>
        <p:nvSpPr>
          <p:cNvPr id="3092" name="Google Shape;3092;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93" name="Shape 3093"/>
        <p:cNvGrpSpPr/>
        <p:nvPr/>
      </p:nvGrpSpPr>
      <p:grpSpPr>
        <a:xfrm>
          <a:off x="0" y="0"/>
          <a:ext cx="0" cy="0"/>
          <a:chOff x="0" y="0"/>
          <a:chExt cx="0" cy="0"/>
        </a:xfrm>
      </p:grpSpPr>
      <p:sp>
        <p:nvSpPr>
          <p:cNvPr id="3094" name="Google Shape;309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095" name="Google Shape;309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96" name="Shape 3096"/>
        <p:cNvGrpSpPr/>
        <p:nvPr/>
      </p:nvGrpSpPr>
      <p:grpSpPr>
        <a:xfrm>
          <a:off x="0" y="0"/>
          <a:ext cx="0" cy="0"/>
          <a:chOff x="0" y="0"/>
          <a:chExt cx="0" cy="0"/>
        </a:xfrm>
      </p:grpSpPr>
      <p:sp>
        <p:nvSpPr>
          <p:cNvPr id="3097" name="Google Shape;3097;p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098" name="Google Shape;3098;p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099" name="Google Shape;309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0" name="Shape 3100"/>
        <p:cNvGrpSpPr/>
        <p:nvPr/>
      </p:nvGrpSpPr>
      <p:grpSpPr>
        <a:xfrm>
          <a:off x="0" y="0"/>
          <a:ext cx="0" cy="0"/>
          <a:chOff x="0" y="0"/>
          <a:chExt cx="0" cy="0"/>
        </a:xfrm>
      </p:grpSpPr>
      <p:sp>
        <p:nvSpPr>
          <p:cNvPr id="3101" name="Google Shape;3101;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102" name="Google Shape;3102;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03" name="Google Shape;3103;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04" name="Google Shape;310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105" name="Shape 3105"/>
        <p:cNvGrpSpPr/>
        <p:nvPr/>
      </p:nvGrpSpPr>
      <p:grpSpPr>
        <a:xfrm>
          <a:off x="0" y="0"/>
          <a:ext cx="0" cy="0"/>
          <a:chOff x="0" y="0"/>
          <a:chExt cx="0" cy="0"/>
        </a:xfrm>
      </p:grpSpPr>
      <p:sp>
        <p:nvSpPr>
          <p:cNvPr id="3106" name="Google Shape;3106;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107" name="Google Shape;3107;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08" name="Google Shape;310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09" name="Shape 3109"/>
        <p:cNvGrpSpPr/>
        <p:nvPr/>
      </p:nvGrpSpPr>
      <p:grpSpPr>
        <a:xfrm>
          <a:off x="0" y="0"/>
          <a:ext cx="0" cy="0"/>
          <a:chOff x="0" y="0"/>
          <a:chExt cx="0" cy="0"/>
        </a:xfrm>
      </p:grpSpPr>
      <p:sp>
        <p:nvSpPr>
          <p:cNvPr id="3110" name="Google Shape;3110;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3111" name="Google Shape;311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12" name="Shape 3112"/>
        <p:cNvGrpSpPr/>
        <p:nvPr/>
      </p:nvGrpSpPr>
      <p:grpSpPr>
        <a:xfrm>
          <a:off x="0" y="0"/>
          <a:ext cx="0" cy="0"/>
          <a:chOff x="0" y="0"/>
          <a:chExt cx="0" cy="0"/>
        </a:xfrm>
      </p:grpSpPr>
      <p:sp>
        <p:nvSpPr>
          <p:cNvPr id="3113" name="Google Shape;311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3115" name="Google Shape;3115;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3116" name="Google Shape;3116;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117" name="Google Shape;311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8" name="Shape 3118"/>
        <p:cNvGrpSpPr/>
        <p:nvPr/>
      </p:nvGrpSpPr>
      <p:grpSpPr>
        <a:xfrm>
          <a:off x="0" y="0"/>
          <a:ext cx="0" cy="0"/>
          <a:chOff x="0" y="0"/>
          <a:chExt cx="0" cy="0"/>
        </a:xfrm>
      </p:grpSpPr>
      <p:sp>
        <p:nvSpPr>
          <p:cNvPr id="3119" name="Google Shape;3119;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3120" name="Google Shape;312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9"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1" name="Google Shape;3081;p1"/>
          <p:cNvSpPr/>
          <p:nvPr/>
        </p:nvSpPr>
        <p:spPr>
          <a:xfrm>
            <a:off x="0" y="4935061"/>
            <a:ext cx="9144000" cy="208500"/>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2" name="Google Shape;3082;p1"/>
          <p:cNvSpPr txBox="1"/>
          <p:nvPr/>
        </p:nvSpPr>
        <p:spPr>
          <a:xfrm>
            <a:off x="132080" y="65687"/>
            <a:ext cx="388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Face Emotion and Age Detection</a:t>
            </a:r>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084" name="Google Shape;3084;p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grpSp>
        <p:nvGrpSpPr>
          <p:cNvPr id="3131" name="Google Shape;3131;p13"/>
          <p:cNvGrpSpPr/>
          <p:nvPr/>
        </p:nvGrpSpPr>
        <p:grpSpPr>
          <a:xfrm>
            <a:off x="-35560" y="-5989"/>
            <a:ext cx="9215100" cy="5231642"/>
            <a:chOff x="-13523" y="-66567"/>
            <a:chExt cx="9215100" cy="5231642"/>
          </a:xfrm>
        </p:grpSpPr>
        <p:pic>
          <p:nvPicPr>
            <p:cNvPr descr="A blue circle with icons and circles&#10;&#10;Description automatically generated with medium confidence" id="3132" name="Google Shape;3132;p13"/>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3133" name="Google Shape;3133;p13"/>
            <p:cNvSpPr/>
            <p:nvPr/>
          </p:nvSpPr>
          <p:spPr>
            <a:xfrm>
              <a:off x="-13523" y="-59125"/>
              <a:ext cx="9215100" cy="5224200"/>
            </a:xfrm>
            <a:prstGeom prst="rect">
              <a:avLst/>
            </a:prstGeom>
            <a:solidFill>
              <a:srgbClr val="002060">
                <a:alpha val="9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134" name="Google Shape;3134;p13"/>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135" name="Google Shape;3135;p13"/>
          <p:cNvGrpSpPr/>
          <p:nvPr/>
        </p:nvGrpSpPr>
        <p:grpSpPr>
          <a:xfrm>
            <a:off x="1548292" y="982176"/>
            <a:ext cx="6047411" cy="600907"/>
            <a:chOff x="1567263" y="1495382"/>
            <a:chExt cx="6047411" cy="600907"/>
          </a:xfrm>
        </p:grpSpPr>
        <p:pic>
          <p:nvPicPr>
            <p:cNvPr descr="A close up of a sign&#10;&#10;Description automatically generated" id="3136" name="Google Shape;3136;p13"/>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3137" name="Google Shape;3137;p13"/>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3138" name="Google Shape;3138;p13"/>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3139" name="Google Shape;3139;p13"/>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3140" name="Google Shape;3140;p13"/>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3141" name="Google Shape;3141;p13"/>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3142" name="Google Shape;3142;p13"/>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3143" name="Google Shape;3143;p13"/>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3144" name="Google Shape;3144;p13"/>
          <p:cNvSpPr/>
          <p:nvPr/>
        </p:nvSpPr>
        <p:spPr>
          <a:xfrm>
            <a:off x="1642823"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Voting Web Application Using Django Framework</a:t>
            </a:r>
            <a:endParaRPr b="1" i="0" sz="2000" u="none" cap="none" strike="noStrike">
              <a:solidFill>
                <a:srgbClr val="F2F2F2"/>
              </a:solidFill>
              <a:latin typeface="Arial"/>
              <a:ea typeface="Arial"/>
              <a:cs typeface="Arial"/>
              <a:sym typeface="Arial"/>
            </a:endParaRPr>
          </a:p>
        </p:txBody>
      </p:sp>
      <p:sp>
        <p:nvSpPr>
          <p:cNvPr id="3145" name="Google Shape;3145;p13"/>
          <p:cNvSpPr txBox="1"/>
          <p:nvPr/>
        </p:nvSpPr>
        <p:spPr>
          <a:xfrm>
            <a:off x="1199820" y="4211595"/>
            <a:ext cx="4464600" cy="65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Name: </a:t>
            </a:r>
            <a:r>
              <a:rPr lang="en-US" sz="1100">
                <a:solidFill>
                  <a:schemeClr val="lt1"/>
                </a:solidFill>
              </a:rPr>
              <a:t>THAYANITHY R</a:t>
            </a:r>
            <a:endParaRPr/>
          </a:p>
          <a:p>
            <a:pPr indent="0" lvl="0" marL="0" marR="0" rtl="0" algn="l">
              <a:lnSpc>
                <a:spcPct val="100000"/>
              </a:lnSpc>
              <a:spcBef>
                <a:spcPts val="200"/>
              </a:spcBef>
              <a:spcAft>
                <a:spcPts val="0"/>
              </a:spcAft>
              <a:buNone/>
            </a:pPr>
            <a:r>
              <a:rPr b="0" i="0" lang="en-US" sz="1100" u="none" cap="none" strike="noStrike">
                <a:solidFill>
                  <a:schemeClr val="lt1"/>
                </a:solidFill>
                <a:latin typeface="Arial"/>
                <a:ea typeface="Arial"/>
                <a:cs typeface="Arial"/>
                <a:sym typeface="Arial"/>
              </a:rPr>
              <a:t>NM Id: 92222110</a:t>
            </a:r>
            <a:r>
              <a:rPr lang="en-US" sz="1100">
                <a:solidFill>
                  <a:schemeClr val="lt1"/>
                </a:solidFill>
              </a:rPr>
              <a:t>4048</a:t>
            </a:r>
            <a:endParaRPr/>
          </a:p>
          <a:p>
            <a:pPr indent="0" lvl="0" marL="0" marR="0" rtl="0" algn="l">
              <a:lnSpc>
                <a:spcPct val="100000"/>
              </a:lnSpc>
              <a:spcBef>
                <a:spcPts val="200"/>
              </a:spcBef>
              <a:spcAft>
                <a:spcPts val="0"/>
              </a:spcAft>
              <a:buNone/>
            </a:pPr>
            <a:r>
              <a:rPr b="0" i="0" lang="en-US" sz="1100" u="none" cap="none" strike="noStrike">
                <a:solidFill>
                  <a:schemeClr val="lt1"/>
                </a:solidFill>
                <a:latin typeface="Arial"/>
                <a:ea typeface="Arial"/>
                <a:cs typeface="Arial"/>
                <a:sym typeface="Arial"/>
              </a:rPr>
              <a:t>College Name : Theni Kammavar Sangam College of Technology</a:t>
            </a:r>
            <a:endParaRPr b="0" i="0" sz="1100" u="none" cap="none" strike="noStrike">
              <a:solidFill>
                <a:schemeClr val="lt1"/>
              </a:solidFill>
              <a:latin typeface="Arial"/>
              <a:ea typeface="Arial"/>
              <a:cs typeface="Arial"/>
              <a:sym typeface="Arial"/>
            </a:endParaRPr>
          </a:p>
        </p:txBody>
      </p:sp>
      <p:cxnSp>
        <p:nvCxnSpPr>
          <p:cNvPr id="3146" name="Google Shape;3146;p13"/>
          <p:cNvCxnSpPr/>
          <p:nvPr/>
        </p:nvCxnSpPr>
        <p:spPr>
          <a:xfrm flipH="1" rot="10800000">
            <a:off x="1122744" y="4194862"/>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3147" name="Google Shape;3147;p13"/>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22"/>
          <p:cNvSpPr txBox="1"/>
          <p:nvPr>
            <p:ph type="title"/>
          </p:nvPr>
        </p:nvSpPr>
        <p:spPr>
          <a:xfrm>
            <a:off x="-2286000" y="445024"/>
            <a:ext cx="787800" cy="16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221" name="Google Shape;3221;p22"/>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pic>
        <p:nvPicPr>
          <p:cNvPr id="3222" name="Google Shape;3222;p2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sp>
        <p:nvSpPr>
          <p:cNvPr id="3227" name="Google Shape;3227;p23"/>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pic>
        <p:nvPicPr>
          <p:cNvPr id="3228" name="Google Shape;3228;p2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sp>
        <p:nvSpPr>
          <p:cNvPr id="3234" name="Google Shape;3234;p24"/>
          <p:cNvSpPr txBox="1"/>
          <p:nvPr/>
        </p:nvSpPr>
        <p:spPr>
          <a:xfrm>
            <a:off x="123209" y="573002"/>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3235" name="Google Shape;3235;p24"/>
          <p:cNvSpPr txBox="1"/>
          <p:nvPr/>
        </p:nvSpPr>
        <p:spPr>
          <a:xfrm>
            <a:off x="185737" y="1061211"/>
            <a:ext cx="4386300" cy="37242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In summary, developing a voting web application using the Django framework offers a streamlined and efficient approach to creating a secure, interactive, and user-friendly platform. </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With its scalability, flexibility, and accessibility, a Django-based voting web application stands as a versatile solution for facilitating democratic participation and engagement in various settings.</a:t>
            </a:r>
            <a:endParaRPr/>
          </a:p>
        </p:txBody>
      </p:sp>
      <p:pic>
        <p:nvPicPr>
          <p:cNvPr descr="A pen and papers with check marks&#10;&#10;Description automatically generated" id="3236" name="Google Shape;3236;p24"/>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
        <p:nvSpPr>
          <p:cNvPr id="3237" name="Google Shape;3237;p24"/>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2" name="Shape 3242"/>
        <p:cNvGrpSpPr/>
        <p:nvPr/>
      </p:nvGrpSpPr>
      <p:grpSpPr>
        <a:xfrm>
          <a:off x="0" y="0"/>
          <a:ext cx="0" cy="0"/>
          <a:chOff x="0" y="0"/>
          <a:chExt cx="0" cy="0"/>
        </a:xfrm>
      </p:grpSpPr>
      <p:sp>
        <p:nvSpPr>
          <p:cNvPr id="3243" name="Google Shape;3243;p25"/>
          <p:cNvSpPr txBox="1"/>
          <p:nvPr/>
        </p:nvSpPr>
        <p:spPr>
          <a:xfrm>
            <a:off x="3161462" y="2041411"/>
            <a:ext cx="2821200" cy="5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None/>
            </a:pPr>
            <a:r>
              <a:rPr b="1" i="0" lang="en-US" sz="3000" u="none" cap="none" strike="noStrike">
                <a:solidFill>
                  <a:srgbClr val="000000"/>
                </a:solidFill>
                <a:latin typeface="Arial"/>
                <a:ea typeface="Arial"/>
                <a:cs typeface="Arial"/>
                <a:sym typeface="Arial"/>
              </a:rPr>
              <a:t>Thank you!</a:t>
            </a:r>
            <a:endParaRPr/>
          </a:p>
        </p:txBody>
      </p:sp>
      <p:sp>
        <p:nvSpPr>
          <p:cNvPr id="3244" name="Google Shape;3244;p25"/>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sp>
        <p:nvSpPr>
          <p:cNvPr id="3152" name="Google Shape;3152;p14"/>
          <p:cNvSpPr txBox="1"/>
          <p:nvPr/>
        </p:nvSpPr>
        <p:spPr>
          <a:xfrm>
            <a:off x="904970" y="2279362"/>
            <a:ext cx="73341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Disclaimer</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The content is curated from online/offline resources and used for educational purpose only</a:t>
            </a:r>
            <a:endParaRPr/>
          </a:p>
        </p:txBody>
      </p:sp>
      <p:sp>
        <p:nvSpPr>
          <p:cNvPr id="3153" name="Google Shape;3153;p14"/>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15"/>
          <p:cNvSpPr txBox="1"/>
          <p:nvPr>
            <p:ph type="title"/>
          </p:nvPr>
        </p:nvSpPr>
        <p:spPr>
          <a:xfrm>
            <a:off x="126467" y="566209"/>
            <a:ext cx="4445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Course Outline</a:t>
            </a:r>
            <a:endParaRPr/>
          </a:p>
        </p:txBody>
      </p:sp>
      <p:sp>
        <p:nvSpPr>
          <p:cNvPr id="3159" name="Google Shape;3159;p15"/>
          <p:cNvSpPr txBox="1"/>
          <p:nvPr>
            <p:ph idx="1" type="body"/>
          </p:nvPr>
        </p:nvSpPr>
        <p:spPr>
          <a:xfrm>
            <a:off x="126468" y="1054419"/>
            <a:ext cx="4594500" cy="17748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Abstract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Problem Statement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Aims&amp;Objective</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Result</a:t>
            </a:r>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Conclusion</a:t>
            </a:r>
            <a:endParaRPr/>
          </a:p>
        </p:txBody>
      </p:sp>
      <p:pic>
        <p:nvPicPr>
          <p:cNvPr id="3160" name="Google Shape;3160;p15"/>
          <p:cNvPicPr preferRelativeResize="0"/>
          <p:nvPr/>
        </p:nvPicPr>
        <p:blipFill rotWithShape="1">
          <a:blip r:embed="rId3">
            <a:alphaModFix/>
          </a:blip>
          <a:srcRect b="14096" l="6270" r="3379" t="0"/>
          <a:stretch/>
        </p:blipFill>
        <p:spPr>
          <a:xfrm>
            <a:off x="4662791" y="832098"/>
            <a:ext cx="3955915" cy="3597229"/>
          </a:xfrm>
          <a:prstGeom prst="rect">
            <a:avLst/>
          </a:prstGeom>
          <a:solidFill>
            <a:schemeClr val="accent1"/>
          </a:solidFill>
          <a:ln>
            <a:noFill/>
          </a:ln>
        </p:spPr>
      </p:pic>
      <p:sp>
        <p:nvSpPr>
          <p:cNvPr id="3161" name="Google Shape;3161;p15"/>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5" name="Shape 3165"/>
        <p:cNvGrpSpPr/>
        <p:nvPr/>
      </p:nvGrpSpPr>
      <p:grpSpPr>
        <a:xfrm>
          <a:off x="0" y="0"/>
          <a:ext cx="0" cy="0"/>
          <a:chOff x="0" y="0"/>
          <a:chExt cx="0" cy="0"/>
        </a:xfrm>
      </p:grpSpPr>
      <p:sp>
        <p:nvSpPr>
          <p:cNvPr id="3166" name="Google Shape;3166;p16"/>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67" name="Google Shape;3167;p16"/>
          <p:cNvSpPr txBox="1"/>
          <p:nvPr/>
        </p:nvSpPr>
        <p:spPr>
          <a:xfrm>
            <a:off x="134935" y="1059838"/>
            <a:ext cx="4437000" cy="1815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D0D0D"/>
                </a:solidFill>
                <a:highlight>
                  <a:srgbClr val="FFFFFF"/>
                </a:highlight>
                <a:latin typeface="Arial"/>
                <a:ea typeface="Arial"/>
                <a:cs typeface="Arial"/>
                <a:sym typeface="Arial"/>
              </a:rPr>
              <a:t>The goal of the proposed project is to create a secure and easy-to-use online voting web application based on the Django framework. Traditional methods of voting are cumbersome and time consuming in today’s digital world. By using web technologies, we will be able to create a platform that allows for efficient and accessible voting while maintaining the integrity and safety of the voting process.</a:t>
            </a:r>
            <a:endParaRPr b="0" i="0" sz="1400" u="none" cap="none" strike="noStrike">
              <a:solidFill>
                <a:srgbClr val="000000"/>
              </a:solidFill>
              <a:latin typeface="Arial"/>
              <a:ea typeface="Arial"/>
              <a:cs typeface="Arial"/>
              <a:sym typeface="Arial"/>
            </a:endParaRPr>
          </a:p>
        </p:txBody>
      </p:sp>
      <p:sp>
        <p:nvSpPr>
          <p:cNvPr id="3168" name="Google Shape;3168;p16"/>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Abstract</a:t>
            </a:r>
            <a:endParaRPr/>
          </a:p>
        </p:txBody>
      </p:sp>
      <p:grpSp>
        <p:nvGrpSpPr>
          <p:cNvPr id="3169" name="Google Shape;3169;p16"/>
          <p:cNvGrpSpPr/>
          <p:nvPr/>
        </p:nvGrpSpPr>
        <p:grpSpPr>
          <a:xfrm>
            <a:off x="4879857" y="950917"/>
            <a:ext cx="3986765" cy="3986765"/>
            <a:chOff x="5001834" y="864388"/>
            <a:chExt cx="3986765" cy="3986765"/>
          </a:xfrm>
        </p:grpSpPr>
        <p:pic>
          <p:nvPicPr>
            <p:cNvPr descr="A screenshot of a device&#10;&#10;Description automatically generated" id="3170" name="Google Shape;3170;p16"/>
            <p:cNvPicPr preferRelativeResize="0"/>
            <p:nvPr/>
          </p:nvPicPr>
          <p:blipFill rotWithShape="1">
            <a:blip r:embed="rId3">
              <a:alphaModFix/>
            </a:blip>
            <a:srcRect b="0" l="0" r="0" t="0"/>
            <a:stretch/>
          </p:blipFill>
          <p:spPr>
            <a:xfrm>
              <a:off x="5001834" y="864388"/>
              <a:ext cx="3986765" cy="3986765"/>
            </a:xfrm>
            <a:prstGeom prst="rect">
              <a:avLst/>
            </a:prstGeom>
            <a:noFill/>
            <a:ln>
              <a:noFill/>
            </a:ln>
          </p:spPr>
        </p:pic>
        <p:pic>
          <p:nvPicPr>
            <p:cNvPr descr="Businessman fist on chin" id="3171" name="Google Shape;3171;p16"/>
            <p:cNvPicPr preferRelativeResize="0"/>
            <p:nvPr/>
          </p:nvPicPr>
          <p:blipFill rotWithShape="1">
            <a:blip r:embed="rId4">
              <a:alphaModFix/>
            </a:blip>
            <a:srcRect b="62887" l="0" r="0" t="0"/>
            <a:stretch/>
          </p:blipFill>
          <p:spPr>
            <a:xfrm flipH="1">
              <a:off x="6478944" y="2680677"/>
              <a:ext cx="1647825" cy="2016370"/>
            </a:xfrm>
            <a:prstGeom prst="rect">
              <a:avLst/>
            </a:prstGeom>
            <a:noFill/>
            <a:ln>
              <a:noFill/>
            </a:ln>
          </p:spPr>
        </p:pic>
      </p:grpSp>
      <p:sp>
        <p:nvSpPr>
          <p:cNvPr id="3172" name="Google Shape;3172;p16"/>
          <p:cNvSpPr txBox="1"/>
          <p:nvPr/>
        </p:nvSpPr>
        <p:spPr>
          <a:xfrm>
            <a:off x="134935" y="113152"/>
            <a:ext cx="4830000" cy="31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6" name="Shape 3176"/>
        <p:cNvGrpSpPr/>
        <p:nvPr/>
      </p:nvGrpSpPr>
      <p:grpSpPr>
        <a:xfrm>
          <a:off x="0" y="0"/>
          <a:ext cx="0" cy="0"/>
          <a:chOff x="0" y="0"/>
          <a:chExt cx="0" cy="0"/>
        </a:xfrm>
      </p:grpSpPr>
      <p:sp>
        <p:nvSpPr>
          <p:cNvPr id="3177" name="Google Shape;3177;p17"/>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78" name="Google Shape;3178;p17"/>
          <p:cNvSpPr txBox="1"/>
          <p:nvPr/>
        </p:nvSpPr>
        <p:spPr>
          <a:xfrm>
            <a:off x="134935" y="1059838"/>
            <a:ext cx="4437000" cy="1918500"/>
          </a:xfrm>
          <a:prstGeom prst="rect">
            <a:avLst/>
          </a:prstGeom>
          <a:noFill/>
          <a:ln>
            <a:noFill/>
          </a:ln>
        </p:spPr>
        <p:txBody>
          <a:bodyPr anchorCtr="0" anchor="t" bIns="45700" lIns="91425" spcFirstLastPara="1" rIns="91425" wrap="square" tIns="45700">
            <a:spAutoFit/>
          </a:bodyPr>
          <a:lstStyle/>
          <a:p>
            <a:pPr indent="-173736" lvl="0" marL="173736" marR="0" rtl="0" algn="just">
              <a:lnSpc>
                <a:spcPct val="100000"/>
              </a:lnSpc>
              <a:spcBef>
                <a:spcPts val="0"/>
              </a:spcBef>
              <a:spcAft>
                <a:spcPts val="0"/>
              </a:spcAft>
              <a:buClr>
                <a:srgbClr val="213163"/>
              </a:buClr>
              <a:buSzPts val="1400"/>
              <a:buFont typeface="Arial"/>
              <a:buChar char="•"/>
            </a:pPr>
            <a:r>
              <a:rPr b="0" i="0" lang="en-US" sz="1400" u="none" cap="none" strike="noStrike">
                <a:solidFill>
                  <a:srgbClr val="0D0D0D"/>
                </a:solidFill>
                <a:highlight>
                  <a:srgbClr val="FFFFFF"/>
                </a:highlight>
                <a:latin typeface="Arial"/>
                <a:ea typeface="Arial"/>
                <a:cs typeface="Arial"/>
                <a:sym typeface="Arial"/>
              </a:rPr>
              <a:t>The objective of this project is to create a secure, user-friendly, and scalable web application that facilitates various types of voting processes, such as elections, surveys, and polls. </a:t>
            </a:r>
            <a:endParaRPr/>
          </a:p>
          <a:p>
            <a:pPr indent="-173736" lvl="0" marL="173736" marR="0" rtl="0" algn="just">
              <a:lnSpc>
                <a:spcPct val="100000"/>
              </a:lnSpc>
              <a:spcBef>
                <a:spcPts val="800"/>
              </a:spcBef>
              <a:spcAft>
                <a:spcPts val="0"/>
              </a:spcAft>
              <a:buClr>
                <a:srgbClr val="213163"/>
              </a:buClr>
              <a:buSzPts val="1400"/>
              <a:buFont typeface="Arial"/>
              <a:buChar char="•"/>
            </a:pPr>
            <a:r>
              <a:rPr b="0" i="0" lang="en-US" sz="1400" u="none" cap="none" strike="noStrike">
                <a:solidFill>
                  <a:srgbClr val="0D0D0D"/>
                </a:solidFill>
                <a:highlight>
                  <a:srgbClr val="FFFFFF"/>
                </a:highlight>
                <a:latin typeface="Arial"/>
                <a:ea typeface="Arial"/>
                <a:cs typeface="Arial"/>
                <a:sym typeface="Arial"/>
              </a:rPr>
              <a:t>The application should provide an intuitive interface for both voters and administrators while ensuring the integrity and confidentiality of the voting process.</a:t>
            </a: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3179" name="Google Shape;3179;p17"/>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Problem Statement</a:t>
            </a:r>
            <a:endParaRPr/>
          </a:p>
        </p:txBody>
      </p:sp>
      <p:grpSp>
        <p:nvGrpSpPr>
          <p:cNvPr id="3180" name="Google Shape;3180;p17"/>
          <p:cNvGrpSpPr/>
          <p:nvPr/>
        </p:nvGrpSpPr>
        <p:grpSpPr>
          <a:xfrm>
            <a:off x="4914745" y="1006278"/>
            <a:ext cx="3773969" cy="3130768"/>
            <a:chOff x="4578211" y="760307"/>
            <a:chExt cx="4510002" cy="3741357"/>
          </a:xfrm>
        </p:grpSpPr>
        <p:pic>
          <p:nvPicPr>
            <p:cNvPr descr="A purple question mark with gears&#10;&#10;Description automatically generated" id="3181" name="Google Shape;3181;p17"/>
            <p:cNvPicPr preferRelativeResize="0"/>
            <p:nvPr/>
          </p:nvPicPr>
          <p:blipFill rotWithShape="1">
            <a:blip r:embed="rId3">
              <a:alphaModFix/>
            </a:blip>
            <a:srcRect b="11565" l="11107" r="10943" t="10028"/>
            <a:stretch/>
          </p:blipFill>
          <p:spPr>
            <a:xfrm>
              <a:off x="5486396" y="760307"/>
              <a:ext cx="3601816" cy="3622889"/>
            </a:xfrm>
            <a:prstGeom prst="rect">
              <a:avLst/>
            </a:prstGeom>
            <a:noFill/>
            <a:ln>
              <a:noFill/>
            </a:ln>
          </p:spPr>
        </p:pic>
        <p:pic>
          <p:nvPicPr>
            <p:cNvPr descr="Businessman with clipboard" id="3182" name="Google Shape;3182;p17"/>
            <p:cNvPicPr preferRelativeResize="0"/>
            <p:nvPr/>
          </p:nvPicPr>
          <p:blipFill rotWithShape="1">
            <a:blip r:embed="rId4">
              <a:alphaModFix/>
            </a:blip>
            <a:srcRect b="60167" l="0" r="0" t="0"/>
            <a:stretch/>
          </p:blipFill>
          <p:spPr>
            <a:xfrm>
              <a:off x="4578211" y="2188308"/>
              <a:ext cx="2340979" cy="2313356"/>
            </a:xfrm>
            <a:prstGeom prst="rect">
              <a:avLst/>
            </a:prstGeom>
            <a:noFill/>
            <a:ln>
              <a:noFill/>
            </a:ln>
          </p:spPr>
        </p:pic>
      </p:grpSp>
      <p:sp>
        <p:nvSpPr>
          <p:cNvPr id="3183" name="Google Shape;3183;p17"/>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sp>
        <p:nvSpPr>
          <p:cNvPr id="3188" name="Google Shape;3188;p18"/>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9" name="Google Shape;3189;p18"/>
          <p:cNvSpPr txBox="1"/>
          <p:nvPr/>
        </p:nvSpPr>
        <p:spPr>
          <a:xfrm>
            <a:off x="134936" y="1059838"/>
            <a:ext cx="8535600" cy="138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Aim: </a:t>
            </a:r>
            <a:r>
              <a:rPr b="0" i="0" lang="en-US" sz="1400" u="none" cap="none" strike="noStrike">
                <a:solidFill>
                  <a:schemeClr val="dk1"/>
                </a:solidFill>
                <a:latin typeface="Arial"/>
                <a:ea typeface="Arial"/>
                <a:cs typeface="Arial"/>
                <a:sym typeface="Arial"/>
              </a:rPr>
              <a:t>Our goal is to create a secure and easy-to-use Django-based web application that will allow registered users to vote on various topics. The app will have features for creating, viewing, and voting on different topics, as well as real-time voting results. It will also have an administration panel that will manage voting topics and accounts. The app will focus on security measures to prevent unauthorised access and keep the voting process secure. Users will be able to interact and engage with the app through features such as commenting and sharing, providing an interactive voting experience.</a:t>
            </a:r>
            <a:endParaRPr b="0" i="0" sz="1400" u="none" cap="none" strike="noStrike">
              <a:solidFill>
                <a:srgbClr val="000000"/>
              </a:solidFill>
              <a:latin typeface="Arial"/>
              <a:ea typeface="Arial"/>
              <a:cs typeface="Arial"/>
              <a:sym typeface="Arial"/>
            </a:endParaRPr>
          </a:p>
        </p:txBody>
      </p:sp>
      <p:sp>
        <p:nvSpPr>
          <p:cNvPr id="3190" name="Google Shape;3190;p18"/>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Aim and Objective</a:t>
            </a:r>
            <a:endParaRPr/>
          </a:p>
        </p:txBody>
      </p:sp>
      <p:pic>
        <p:nvPicPr>
          <p:cNvPr descr="Presentation with checklist with solid fill" id="3191" name="Google Shape;3191;p18"/>
          <p:cNvPicPr preferRelativeResize="0"/>
          <p:nvPr/>
        </p:nvPicPr>
        <p:blipFill rotWithShape="1">
          <a:blip r:embed="rId3">
            <a:alphaModFix/>
          </a:blip>
          <a:srcRect b="8879" l="7518" r="9864" t="10397"/>
          <a:stretch/>
        </p:blipFill>
        <p:spPr>
          <a:xfrm>
            <a:off x="3114675" y="2747206"/>
            <a:ext cx="2136758" cy="2087777"/>
          </a:xfrm>
          <a:prstGeom prst="rect">
            <a:avLst/>
          </a:prstGeom>
          <a:noFill/>
          <a:ln>
            <a:noFill/>
          </a:ln>
        </p:spPr>
      </p:pic>
      <p:sp>
        <p:nvSpPr>
          <p:cNvPr id="3192" name="Google Shape;3192;p18"/>
          <p:cNvSpPr/>
          <p:nvPr/>
        </p:nvSpPr>
        <p:spPr>
          <a:xfrm>
            <a:off x="0" y="0"/>
            <a:ext cx="31146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rgbClr val="000000"/>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3193" name="Google Shape;3193;p18"/>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7" name="Shape 3197"/>
        <p:cNvGrpSpPr/>
        <p:nvPr/>
      </p:nvGrpSpPr>
      <p:grpSpPr>
        <a:xfrm>
          <a:off x="0" y="0"/>
          <a:ext cx="0" cy="0"/>
          <a:chOff x="0" y="0"/>
          <a:chExt cx="0" cy="0"/>
        </a:xfrm>
      </p:grpSpPr>
      <p:sp>
        <p:nvSpPr>
          <p:cNvPr id="3198" name="Google Shape;3198;p19"/>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9" name="Google Shape;3199;p19"/>
          <p:cNvSpPr txBox="1"/>
          <p:nvPr/>
        </p:nvSpPr>
        <p:spPr>
          <a:xfrm>
            <a:off x="134935" y="1059838"/>
            <a:ext cx="8650800" cy="2970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User Authentication and Management</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Implement user registration, login, and logout functionalities.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Ensure password encryption and secure authentication mechanisms.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Allow users to update their profiles and reset passwords if forgotten.</a:t>
            </a:r>
            <a:endParaRPr/>
          </a:p>
          <a:p>
            <a:pPr indent="-171450" lvl="0" marL="1714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Voting System Functionality</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Enable users to view a list of available voting topics and options.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Implement the ability for users to cast their votes for different options.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Ensure that each user can only vote once per topic.</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Provide real-time updates of voting results to users.</a:t>
            </a:r>
            <a:endParaRPr/>
          </a:p>
          <a:p>
            <a:pPr indent="-171450" lvl="0" marL="1714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Administration Panel</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Create an administrative interface for managing voting topics and options.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Allow administrators to add, edit, and delete voting topics and options.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Implement user management features for administrators to manage user accounts and permissions.</a:t>
            </a:r>
            <a:endParaRPr/>
          </a:p>
          <a:p>
            <a:pPr indent="-171450" lvl="0" marL="1714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Security Measures</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Implement measures to prevent fraudulent voting, such as CAPTCHA or IP restrictions.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Ensure that user authentication and data transmission are secure using HTTPS.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Protect against common security vulnerabilities like SQL injection and cross-site scripting (XSS) attacks.</a:t>
            </a:r>
            <a:endParaRPr/>
          </a:p>
        </p:txBody>
      </p:sp>
      <p:sp>
        <p:nvSpPr>
          <p:cNvPr id="3200" name="Google Shape;3200;p19"/>
          <p:cNvSpPr txBox="1"/>
          <p:nvPr/>
        </p:nvSpPr>
        <p:spPr>
          <a:xfrm>
            <a:off x="134935" y="574406"/>
            <a:ext cx="4437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Objectives</a:t>
            </a:r>
            <a:endParaRPr/>
          </a:p>
        </p:txBody>
      </p:sp>
      <p:sp>
        <p:nvSpPr>
          <p:cNvPr id="3201" name="Google Shape;3201;p19"/>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5" name="Shape 3205"/>
        <p:cNvGrpSpPr/>
        <p:nvPr/>
      </p:nvGrpSpPr>
      <p:grpSpPr>
        <a:xfrm>
          <a:off x="0" y="0"/>
          <a:ext cx="0" cy="0"/>
          <a:chOff x="0" y="0"/>
          <a:chExt cx="0" cy="0"/>
        </a:xfrm>
      </p:grpSpPr>
      <p:sp>
        <p:nvSpPr>
          <p:cNvPr id="3206" name="Google Shape;3206;p20"/>
          <p:cNvSpPr txBox="1"/>
          <p:nvPr/>
        </p:nvSpPr>
        <p:spPr>
          <a:xfrm>
            <a:off x="77821" y="735535"/>
            <a:ext cx="6277500" cy="3477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User Interaction and Engagement</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Enable users to comment on voting topics and engage in discussions.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Implement features like upvoting or downvoting comments to encourage participation.</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Provide social sharing options to allow users to share voting topics on social media platforms.</a:t>
            </a:r>
            <a:endParaRPr/>
          </a:p>
          <a:p>
            <a:pPr indent="-285750" lvl="0" marL="2857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Accessibility and Responsiveness</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Design the application to be accessible to users with disabilities, following WCAG guidelines.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Ensure that the user interface is responsive and compatible with various devices and screen sizes.</a:t>
            </a:r>
            <a:endParaRPr/>
          </a:p>
          <a:p>
            <a:pPr indent="-285750" lvl="0" marL="2857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Testing and Quality Assurance</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Write unit tests to ensure the functionality of different components, including user authentication and voting features.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Conduct integration tests to verify the interaction between different modules and components.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Perform usability testing to ensure that the application meets the needs of its target users.</a:t>
            </a:r>
            <a:endParaRPr/>
          </a:p>
          <a:p>
            <a:pPr indent="-285750" lvl="0" marL="285750" marR="0" rtl="0" algn="l">
              <a:lnSpc>
                <a:spcPct val="100000"/>
              </a:lnSpc>
              <a:spcBef>
                <a:spcPts val="0"/>
              </a:spcBef>
              <a:spcAft>
                <a:spcPts val="0"/>
              </a:spcAft>
              <a:buClr>
                <a:srgbClr val="000000"/>
              </a:buClr>
              <a:buSzPts val="1100"/>
              <a:buFont typeface="Noto Sans Symbols"/>
              <a:buChar char="▪"/>
            </a:pPr>
            <a:r>
              <a:rPr b="1" i="0" lang="en-US" sz="1100" u="none" cap="none" strike="noStrike">
                <a:solidFill>
                  <a:srgbClr val="0D0D0D"/>
                </a:solidFill>
                <a:highlight>
                  <a:srgbClr val="FFFFFF"/>
                </a:highlight>
                <a:latin typeface="Arial"/>
                <a:ea typeface="Arial"/>
                <a:cs typeface="Arial"/>
                <a:sym typeface="Arial"/>
              </a:rPr>
              <a:t>Documentation and Support</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rgbClr val="0D0D0D"/>
                </a:solidFill>
                <a:highlight>
                  <a:srgbClr val="FFFFFF"/>
                </a:highlight>
                <a:latin typeface="Arial"/>
                <a:ea typeface="Arial"/>
                <a:cs typeface="Arial"/>
                <a:sym typeface="Arial"/>
              </a:rPr>
              <a:t>Provide comprehensive documentation for users and administrators on how to use the application.</a:t>
            </a:r>
            <a:endParaRPr/>
          </a:p>
          <a:p>
            <a:pPr indent="-285750" lvl="1" marL="7429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rgbClr val="0D0D0D"/>
                </a:solidFill>
                <a:highlight>
                  <a:srgbClr val="FFFFFF"/>
                </a:highlight>
                <a:latin typeface="Arial"/>
                <a:ea typeface="Arial"/>
                <a:cs typeface="Arial"/>
                <a:sym typeface="Arial"/>
              </a:rPr>
              <a:t>Include a FAQ section to address common questions and issues.</a:t>
            </a:r>
            <a:endParaRPr/>
          </a:p>
          <a:p>
            <a:pPr indent="-285750" lvl="1" marL="7429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rgbClr val="0D0D0D"/>
                </a:solidFill>
                <a:highlight>
                  <a:srgbClr val="FFFFFF"/>
                </a:highlight>
                <a:latin typeface="Arial"/>
                <a:ea typeface="Arial"/>
                <a:cs typeface="Arial"/>
                <a:sym typeface="Arial"/>
              </a:rPr>
              <a:t>Offer user support through email or a dedicated support system to assist users with any problems they encounter.</a:t>
            </a:r>
            <a:endParaRPr/>
          </a:p>
        </p:txBody>
      </p:sp>
      <p:sp>
        <p:nvSpPr>
          <p:cNvPr id="3207" name="Google Shape;3207;p20"/>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2" name="Shape 3212"/>
        <p:cNvGrpSpPr/>
        <p:nvPr/>
      </p:nvGrpSpPr>
      <p:grpSpPr>
        <a:xfrm>
          <a:off x="0" y="0"/>
          <a:ext cx="0" cy="0"/>
          <a:chOff x="0" y="0"/>
          <a:chExt cx="0" cy="0"/>
        </a:xfrm>
      </p:grpSpPr>
      <p:sp>
        <p:nvSpPr>
          <p:cNvPr id="3213" name="Google Shape;3213;p21"/>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Result</a:t>
            </a:r>
            <a:endParaRPr/>
          </a:p>
        </p:txBody>
      </p:sp>
      <p:sp>
        <p:nvSpPr>
          <p:cNvPr id="3214" name="Google Shape;3214;p21"/>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pic>
        <p:nvPicPr>
          <p:cNvPr id="3215" name="Google Shape;3215;p21"/>
          <p:cNvPicPr preferRelativeResize="0"/>
          <p:nvPr/>
        </p:nvPicPr>
        <p:blipFill rotWithShape="1">
          <a:blip r:embed="rId3">
            <a:alphaModFix/>
          </a:blip>
          <a:srcRect b="0" l="0" r="0" t="0"/>
          <a:stretch/>
        </p:blipFill>
        <p:spPr>
          <a:xfrm>
            <a:off x="914399" y="895265"/>
            <a:ext cx="7028035" cy="39532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